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0" r:id="rId2"/>
  </p:sldIdLst>
  <p:sldSz cx="6858000" cy="9906000" type="A4"/>
  <p:notesSz cx="6807200" cy="9939338"/>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6B23"/>
    <a:srgbClr val="006600"/>
    <a:srgbClr val="FFFFCC"/>
    <a:srgbClr val="FF9900"/>
    <a:srgbClr val="D9F1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144" y="5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14350" y="3070860"/>
            <a:ext cx="5829300" cy="208025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028700" y="5547360"/>
            <a:ext cx="4800600" cy="2476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42900" y="2278380"/>
            <a:ext cx="2983230" cy="653796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531870" y="2278380"/>
            <a:ext cx="2983230" cy="653796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42900" y="396240"/>
            <a:ext cx="6172200" cy="158496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42900" y="2278380"/>
            <a:ext cx="6172200" cy="653796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331720" y="9212580"/>
            <a:ext cx="2194560" cy="4953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42900" y="9212580"/>
            <a:ext cx="1577340" cy="4953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12/16/2025</a:t>
            </a:fld>
            <a:endParaRPr lang="en-US"/>
          </a:p>
        </p:txBody>
      </p:sp>
      <p:sp>
        <p:nvSpPr>
          <p:cNvPr id="6" name="Holder 6"/>
          <p:cNvSpPr>
            <a:spLocks noGrp="1"/>
          </p:cNvSpPr>
          <p:nvPr>
            <p:ph type="sldNum" sz="quarter" idx="7"/>
          </p:nvPr>
        </p:nvSpPr>
        <p:spPr>
          <a:xfrm>
            <a:off x="4937760" y="9212580"/>
            <a:ext cx="1577340" cy="4953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aritas@kanafuku.jp"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p:nvPr/>
        </p:nvSpPr>
        <p:spPr>
          <a:xfrm>
            <a:off x="1371600" y="609601"/>
            <a:ext cx="4114800" cy="528590"/>
          </a:xfrm>
          <a:custGeom>
            <a:avLst/>
            <a:gdLst/>
            <a:ahLst/>
            <a:cxnLst/>
            <a:rect l="l" t="t" r="r" b="b"/>
            <a:pathLst>
              <a:path w="2819400" h="371475">
                <a:moveTo>
                  <a:pt x="1409700" y="0"/>
                </a:moveTo>
                <a:lnTo>
                  <a:pt x="0" y="371094"/>
                </a:lnTo>
                <a:lnTo>
                  <a:pt x="2819400" y="371094"/>
                </a:lnTo>
                <a:lnTo>
                  <a:pt x="1409700" y="0"/>
                </a:lnTo>
                <a:close/>
              </a:path>
            </a:pathLst>
          </a:custGeom>
          <a:solidFill>
            <a:srgbClr val="D9D9D9"/>
          </a:solidFill>
        </p:spPr>
        <p:txBody>
          <a:bodyPr wrap="square" lIns="0" tIns="0" rIns="0" bIns="0" rtlCol="0"/>
          <a:lstStyle/>
          <a:p>
            <a:endParaRPr/>
          </a:p>
        </p:txBody>
      </p:sp>
      <p:sp>
        <p:nvSpPr>
          <p:cNvPr id="2" name="object 2"/>
          <p:cNvSpPr txBox="1"/>
          <p:nvPr/>
        </p:nvSpPr>
        <p:spPr>
          <a:xfrm>
            <a:off x="4800600" y="113616"/>
            <a:ext cx="1866900" cy="687368"/>
          </a:xfrm>
          <a:prstGeom prst="rect">
            <a:avLst/>
          </a:prstGeom>
        </p:spPr>
        <p:txBody>
          <a:bodyPr vert="horz" wrap="square" lIns="0" tIns="96520" rIns="0" bIns="0" rtlCol="0">
            <a:spAutoFit/>
          </a:bodyPr>
          <a:lstStyle/>
          <a:p>
            <a:pPr algn="ctr">
              <a:lnSpc>
                <a:spcPts val="2000"/>
              </a:lnSpc>
              <a:spcBef>
                <a:spcPts val="600"/>
              </a:spcBef>
            </a:pPr>
            <a:r>
              <a:rPr sz="1600" spc="-30" dirty="0" err="1">
                <a:latin typeface="HGP創英角ｺﾞｼｯｸUB"/>
                <a:cs typeface="HGP創英角ｺﾞｼｯｸUB"/>
              </a:rPr>
              <a:t>ＦＡＸ番号</a:t>
            </a:r>
            <a:endParaRPr lang="en-US" sz="1600" spc="-30" dirty="0">
              <a:latin typeface="HGP創英角ｺﾞｼｯｸUB"/>
              <a:cs typeface="HGP創英角ｺﾞｼｯｸUB"/>
            </a:endParaRPr>
          </a:p>
          <a:p>
            <a:pPr algn="ctr">
              <a:lnSpc>
                <a:spcPts val="2000"/>
              </a:lnSpc>
              <a:spcBef>
                <a:spcPts val="600"/>
              </a:spcBef>
            </a:pPr>
            <a:r>
              <a:rPr lang="en-US" altLang="ja-JP" b="1" dirty="0"/>
              <a:t>045</a:t>
            </a:r>
            <a:r>
              <a:rPr lang="ja-JP" altLang="en-US" b="1" dirty="0"/>
              <a:t>ｰ</a:t>
            </a:r>
            <a:r>
              <a:rPr lang="en-US" altLang="ja-JP" b="1" dirty="0"/>
              <a:t>662</a:t>
            </a:r>
            <a:r>
              <a:rPr lang="ja-JP" altLang="en-US" b="1" dirty="0"/>
              <a:t>ｰ</a:t>
            </a:r>
            <a:r>
              <a:rPr lang="en-US" altLang="ja-JP" b="1" dirty="0"/>
              <a:t>7410</a:t>
            </a:r>
          </a:p>
        </p:txBody>
      </p:sp>
      <p:sp>
        <p:nvSpPr>
          <p:cNvPr id="3" name="object 3"/>
          <p:cNvSpPr txBox="1"/>
          <p:nvPr/>
        </p:nvSpPr>
        <p:spPr>
          <a:xfrm>
            <a:off x="295452" y="1091039"/>
            <a:ext cx="6265545" cy="1488228"/>
          </a:xfrm>
          <a:prstGeom prst="rect">
            <a:avLst/>
          </a:prstGeom>
          <a:noFill/>
        </p:spPr>
        <p:txBody>
          <a:bodyPr vert="horz" wrap="square" lIns="0" tIns="122555" rIns="0" bIns="0" rtlCol="0">
            <a:spAutoFit/>
          </a:bodyPr>
          <a:lstStyle/>
          <a:p>
            <a:pPr algn="ctr">
              <a:lnSpc>
                <a:spcPts val="3400"/>
              </a:lnSpc>
            </a:pPr>
            <a:r>
              <a:rPr lang="ja-JP" altLang="en-US" sz="2400" b="1" u="sng" spc="-30" dirty="0">
                <a:latin typeface="HGP創英角ｺﾞｼｯｸUB"/>
                <a:cs typeface="HGP創英角ｺﾞｼｯｸUB"/>
              </a:rPr>
              <a:t>「つながりサポーター」養成講座</a:t>
            </a:r>
            <a:r>
              <a:rPr sz="2400" b="1" u="sng" spc="-30" dirty="0">
                <a:latin typeface="HGP創英角ｺﾞｼｯｸUB"/>
                <a:cs typeface="HGP創英角ｺﾞｼｯｸUB"/>
              </a:rPr>
              <a:t> 参加申込書</a:t>
            </a:r>
            <a:endParaRPr sz="2400" u="sng" dirty="0">
              <a:latin typeface="HGP創英角ｺﾞｼｯｸUB"/>
              <a:cs typeface="HGP創英角ｺﾞｼｯｸUB"/>
            </a:endParaRPr>
          </a:p>
          <a:p>
            <a:pPr algn="ctr">
              <a:lnSpc>
                <a:spcPts val="3400"/>
              </a:lnSpc>
            </a:pPr>
            <a:r>
              <a:rPr sz="2400" b="1" u="sng" spc="-20" dirty="0">
                <a:latin typeface="HGP創英角ｺﾞｼｯｸUB"/>
                <a:cs typeface="HGP創英角ｺﾞｼｯｸUB"/>
              </a:rPr>
              <a:t>【 令和</a:t>
            </a:r>
            <a:r>
              <a:rPr lang="en-US" altLang="ja-JP" sz="2400" b="1" u="sng" spc="-20" dirty="0">
                <a:latin typeface="HGP創英角ｺﾞｼｯｸUB"/>
                <a:cs typeface="HGP創英角ｺﾞｼｯｸUB"/>
              </a:rPr>
              <a:t>8</a:t>
            </a:r>
            <a:r>
              <a:rPr sz="2400" b="1" u="sng" spc="-20" dirty="0">
                <a:latin typeface="HGP創英角ｺﾞｼｯｸUB"/>
                <a:cs typeface="HGP創英角ｺﾞｼｯｸUB"/>
              </a:rPr>
              <a:t>年</a:t>
            </a:r>
            <a:r>
              <a:rPr lang="en-US" altLang="ja-JP" sz="2400" b="1" u="sng" spc="-20" dirty="0">
                <a:latin typeface="HGP創英角ｺﾞｼｯｸUB"/>
                <a:cs typeface="HGP創英角ｺﾞｼｯｸUB"/>
              </a:rPr>
              <a:t>1</a:t>
            </a:r>
            <a:r>
              <a:rPr sz="2400" b="1" u="sng" spc="-20" dirty="0">
                <a:latin typeface="HGP創英角ｺﾞｼｯｸUB"/>
                <a:cs typeface="HGP創英角ｺﾞｼｯｸUB"/>
              </a:rPr>
              <a:t>月</a:t>
            </a:r>
            <a:r>
              <a:rPr lang="en-US" altLang="ja-JP" sz="2400" b="1" u="sng" spc="-20" dirty="0">
                <a:latin typeface="HGP創英角ｺﾞｼｯｸUB"/>
                <a:cs typeface="HGP創英角ｺﾞｼｯｸUB"/>
              </a:rPr>
              <a:t>26</a:t>
            </a:r>
            <a:r>
              <a:rPr sz="2400" b="1" u="sng" spc="-20" dirty="0">
                <a:latin typeface="HGP創英角ｺﾞｼｯｸUB"/>
                <a:cs typeface="HGP創英角ｺﾞｼｯｸUB"/>
              </a:rPr>
              <a:t>日</a:t>
            </a:r>
            <a:r>
              <a:rPr sz="2400" b="1" u="sng" spc="-10" dirty="0">
                <a:latin typeface="HGP創英角ｺﾞｼｯｸUB"/>
                <a:cs typeface="HGP創英角ｺﾞｼｯｸUB"/>
              </a:rPr>
              <a:t>（</a:t>
            </a:r>
            <a:r>
              <a:rPr lang="ja-JP" altLang="en-US" sz="2400" b="1" u="sng" spc="-20" dirty="0">
                <a:latin typeface="HGP創英角ｺﾞｼｯｸUB"/>
                <a:cs typeface="HGP創英角ｺﾞｼｯｸUB"/>
              </a:rPr>
              <a:t>月</a:t>
            </a:r>
            <a:r>
              <a:rPr sz="2400" b="1" u="sng" spc="-10" dirty="0">
                <a:latin typeface="HGP創英角ｺﾞｼｯｸUB"/>
                <a:cs typeface="HGP創英角ｺﾞｼｯｸUB"/>
              </a:rPr>
              <a:t>）開催 】</a:t>
            </a:r>
            <a:endParaRPr sz="2400" u="sng" dirty="0">
              <a:latin typeface="HGP創英角ｺﾞｼｯｸUB"/>
              <a:cs typeface="HGP創英角ｺﾞｼｯｸUB"/>
            </a:endParaRPr>
          </a:p>
          <a:p>
            <a:pPr marR="5080">
              <a:lnSpc>
                <a:spcPct val="100000"/>
              </a:lnSpc>
            </a:pPr>
            <a:r>
              <a:rPr sz="1600" spc="-30" dirty="0">
                <a:latin typeface="HGP創英角ｺﾞｼｯｸUB"/>
                <a:cs typeface="HGP創英角ｺﾞｼｯｸUB"/>
              </a:rPr>
              <a:t>以下に必要事項をご記入の上、</a:t>
            </a:r>
            <a:r>
              <a:rPr lang="en-US" altLang="ja-JP" sz="1600" spc="-30" dirty="0">
                <a:latin typeface="HGP創英角ｺﾞｼｯｸUB"/>
                <a:cs typeface="HGP創英角ｺﾞｼｯｸUB"/>
              </a:rPr>
              <a:t>1</a:t>
            </a:r>
            <a:r>
              <a:rPr sz="1600" spc="-30" dirty="0">
                <a:latin typeface="HGP創英角ｺﾞｼｯｸUB"/>
                <a:cs typeface="HGP創英角ｺﾞｼｯｸUB"/>
              </a:rPr>
              <a:t>月</a:t>
            </a:r>
            <a:r>
              <a:rPr lang="en-US" altLang="ja-JP" sz="1600" spc="-30" dirty="0">
                <a:latin typeface="HGP創英角ｺﾞｼｯｸUB"/>
                <a:cs typeface="HGP創英角ｺﾞｼｯｸUB"/>
              </a:rPr>
              <a:t>23</a:t>
            </a:r>
            <a:r>
              <a:rPr sz="1600" spc="-30" dirty="0">
                <a:latin typeface="HGP創英角ｺﾞｼｯｸUB"/>
                <a:cs typeface="HGP創英角ｺﾞｼｯｸUB"/>
              </a:rPr>
              <a:t>日</a:t>
            </a:r>
            <a:r>
              <a:rPr sz="1600" spc="-10" dirty="0">
                <a:latin typeface="HGP創英角ｺﾞｼｯｸUB"/>
                <a:cs typeface="HGP創英角ｺﾞｼｯｸUB"/>
              </a:rPr>
              <a:t>（</a:t>
            </a:r>
            <a:r>
              <a:rPr lang="ja-JP" altLang="en-US" sz="1600" spc="-25" dirty="0">
                <a:latin typeface="HGP創英角ｺﾞｼｯｸUB"/>
                <a:cs typeface="HGP創英角ｺﾞｼｯｸUB"/>
              </a:rPr>
              <a:t>金</a:t>
            </a:r>
            <a:r>
              <a:rPr sz="1600" spc="-10" dirty="0">
                <a:latin typeface="HGP創英角ｺﾞｼｯｸUB"/>
                <a:cs typeface="HGP創英角ｺﾞｼｯｸUB"/>
              </a:rPr>
              <a:t>）</a:t>
            </a:r>
            <a:r>
              <a:rPr sz="1600" spc="-30" dirty="0" err="1">
                <a:latin typeface="HGP創英角ｺﾞｼｯｸUB"/>
                <a:cs typeface="HGP創英角ｺﾞｼｯｸUB"/>
              </a:rPr>
              <a:t>までに</a:t>
            </a:r>
            <a:r>
              <a:rPr lang="ja-JP" altLang="en-US" sz="1600" spc="-30" dirty="0">
                <a:latin typeface="HGP創英角ｺﾞｼｯｸUB"/>
                <a:cs typeface="HGP創英角ｺﾞｼｯｸUB"/>
              </a:rPr>
              <a:t>、</a:t>
            </a:r>
            <a:r>
              <a:rPr sz="1600" spc="-30" dirty="0" err="1">
                <a:latin typeface="HGP創英角ｺﾞｼｯｸUB"/>
                <a:cs typeface="HGP創英角ｺﾞｼｯｸUB"/>
              </a:rPr>
              <a:t>公益社団</a:t>
            </a:r>
            <a:r>
              <a:rPr sz="1600" spc="-35" dirty="0" err="1">
                <a:latin typeface="HGP創英角ｺﾞｼｯｸUB"/>
                <a:cs typeface="HGP創英角ｺﾞｼｯｸUB"/>
              </a:rPr>
              <a:t>法人かながわ福祉サービス振興会</a:t>
            </a:r>
            <a:r>
              <a:rPr lang="ja-JP" altLang="en-US" sz="1600" spc="-35" dirty="0">
                <a:latin typeface="HGP創英角ｺﾞｼｯｸUB"/>
                <a:cs typeface="HGP創英角ｺﾞｼｯｸUB"/>
              </a:rPr>
              <a:t>へ</a:t>
            </a:r>
            <a:r>
              <a:rPr sz="1600" spc="-35" dirty="0" err="1">
                <a:latin typeface="HGP創英角ｺﾞｼｯｸUB"/>
                <a:cs typeface="HGP創英角ｺﾞｼｯｸUB"/>
              </a:rPr>
              <a:t>お申込み</a:t>
            </a:r>
            <a:r>
              <a:rPr lang="ja-JP" altLang="en-US" sz="1600" spc="-35" dirty="0">
                <a:latin typeface="HGP創英角ｺﾞｼｯｸUB"/>
                <a:cs typeface="HGP創英角ｺﾞｼｯｸUB"/>
              </a:rPr>
              <a:t>ください</a:t>
            </a:r>
            <a:endParaRPr sz="1600" dirty="0">
              <a:latin typeface="HGP創英角ｺﾞｼｯｸUB"/>
              <a:cs typeface="HGP創英角ｺﾞｼｯｸUB"/>
            </a:endParaRPr>
          </a:p>
        </p:txBody>
      </p:sp>
      <p:sp>
        <p:nvSpPr>
          <p:cNvPr id="4" name="object 4"/>
          <p:cNvSpPr txBox="1"/>
          <p:nvPr/>
        </p:nvSpPr>
        <p:spPr>
          <a:xfrm>
            <a:off x="247106" y="7677185"/>
            <a:ext cx="6294297" cy="2228815"/>
          </a:xfrm>
          <a:prstGeom prst="rect">
            <a:avLst/>
          </a:prstGeom>
        </p:spPr>
        <p:txBody>
          <a:bodyPr vert="horz" wrap="square" lIns="0" tIns="12700" rIns="0" bIns="0" rtlCol="0">
            <a:spAutoFit/>
          </a:bodyPr>
          <a:lstStyle/>
          <a:p>
            <a:endParaRPr lang="en-US" altLang="ja-JP" sz="1600" u="sng" dirty="0">
              <a:latin typeface="HGP創英角ｺﾞｼｯｸUB" panose="020B0900000000000000" pitchFamily="50" charset="-128"/>
              <a:ea typeface="HGP創英角ｺﾞｼｯｸUB" panose="020B0900000000000000" pitchFamily="50" charset="-128"/>
            </a:endParaRPr>
          </a:p>
          <a:p>
            <a:endParaRPr lang="en-US" altLang="ja-JP" sz="1600" u="sng" dirty="0">
              <a:latin typeface="HGP創英角ｺﾞｼｯｸUB" panose="020B0900000000000000" pitchFamily="50" charset="-128"/>
              <a:ea typeface="HGP創英角ｺﾞｼｯｸUB" panose="020B0900000000000000" pitchFamily="50" charset="-128"/>
            </a:endParaRPr>
          </a:p>
          <a:p>
            <a:r>
              <a:rPr lang="ja-JP" altLang="en-US" sz="1600" dirty="0">
                <a:latin typeface="HGP創英角ｺﾞｼｯｸUB" panose="020B0900000000000000" pitchFamily="50" charset="-128"/>
                <a:ea typeface="HGP創英角ｺﾞｼｯｸUB" panose="020B0900000000000000" pitchFamily="50" charset="-128"/>
              </a:rPr>
              <a:t>お申し込みは電話（</a:t>
            </a:r>
            <a:r>
              <a:rPr lang="en-US" altLang="ja-JP" sz="1600" dirty="0">
                <a:latin typeface="HGP創英角ｺﾞｼｯｸUB" panose="020B0900000000000000" pitchFamily="50" charset="-128"/>
                <a:ea typeface="HGP創英角ｺﾞｼｯｸUB" panose="020B0900000000000000" pitchFamily="50" charset="-128"/>
              </a:rPr>
              <a:t>045</a:t>
            </a:r>
            <a:r>
              <a:rPr lang="ja-JP" altLang="en-US" sz="1600" dirty="0">
                <a:latin typeface="HGP創英角ｺﾞｼｯｸUB" panose="020B0900000000000000" pitchFamily="50" charset="-128"/>
                <a:ea typeface="HGP創英角ｺﾞｼｯｸUB" panose="020B0900000000000000" pitchFamily="50" charset="-128"/>
              </a:rPr>
              <a:t>－</a:t>
            </a:r>
            <a:r>
              <a:rPr lang="en-US" altLang="ja-JP" sz="1600" dirty="0">
                <a:latin typeface="HGP創英角ｺﾞｼｯｸUB" panose="020B0900000000000000" pitchFamily="50" charset="-128"/>
                <a:ea typeface="HGP創英角ｺﾞｼｯｸUB" panose="020B0900000000000000" pitchFamily="50" charset="-128"/>
              </a:rPr>
              <a:t>514-1183</a:t>
            </a:r>
            <a:r>
              <a:rPr lang="ja-JP" altLang="en-US" sz="1600" dirty="0">
                <a:latin typeface="HGP創英角ｺﾞｼｯｸUB" panose="020B0900000000000000" pitchFamily="50" charset="-128"/>
                <a:ea typeface="HGP創英角ｺﾞｼｯｸUB" panose="020B0900000000000000" pitchFamily="50" charset="-128"/>
              </a:rPr>
              <a:t>）</a:t>
            </a:r>
            <a:r>
              <a:rPr lang="en-US" altLang="ja-JP" sz="1600" dirty="0">
                <a:latin typeface="HGP創英角ｺﾞｼｯｸUB" panose="020B0900000000000000" pitchFamily="50" charset="-128"/>
                <a:ea typeface="HGP創英角ｺﾞｼｯｸUB" panose="020B0900000000000000" pitchFamily="50" charset="-128"/>
              </a:rPr>
              <a:t>/FAX(</a:t>
            </a:r>
            <a:r>
              <a:rPr lang="ja-JP" altLang="en-US" sz="1600" dirty="0">
                <a:latin typeface="HGP創英角ｺﾞｼｯｸUB" panose="020B0900000000000000" pitchFamily="50" charset="-128"/>
                <a:ea typeface="HGP創英角ｺﾞｼｯｸUB" panose="020B0900000000000000" pitchFamily="50" charset="-128"/>
              </a:rPr>
              <a:t>こちらの用紙）</a:t>
            </a:r>
            <a:r>
              <a:rPr lang="en-US" altLang="ja-JP" sz="1600" dirty="0">
                <a:latin typeface="HGP創英角ｺﾞｼｯｸUB" panose="020B0900000000000000" pitchFamily="50" charset="-128"/>
                <a:ea typeface="HGP創英角ｺﾞｼｯｸUB" panose="020B0900000000000000" pitchFamily="50" charset="-128"/>
              </a:rPr>
              <a:t>/</a:t>
            </a:r>
          </a:p>
          <a:p>
            <a:r>
              <a:rPr lang="ja-JP" altLang="en-US" sz="1600" dirty="0">
                <a:latin typeface="HGP創英角ｺﾞｼｯｸUB" panose="020B0900000000000000" pitchFamily="50" charset="-128"/>
                <a:ea typeface="HGP創英角ｺﾞｼｯｸUB" panose="020B0900000000000000" pitchFamily="50" charset="-128"/>
              </a:rPr>
              <a:t>メール（</a:t>
            </a:r>
            <a:r>
              <a:rPr lang="en-US" altLang="ja-JP" sz="1600" dirty="0">
                <a:latin typeface="HGP創英角ｺﾞｼｯｸUB" panose="020B0900000000000000" pitchFamily="50" charset="-128"/>
                <a:ea typeface="HGP創英角ｺﾞｼｯｸUB" panose="020B0900000000000000" pitchFamily="50" charset="-128"/>
                <a:hlinkClick r:id="rId2"/>
              </a:rPr>
              <a:t>naritas@kanafuku.jp</a:t>
            </a:r>
            <a:r>
              <a:rPr lang="en-US" altLang="ja-JP" sz="1600" dirty="0">
                <a:latin typeface="HGP創英角ｺﾞｼｯｸUB" panose="020B0900000000000000" pitchFamily="50" charset="-128"/>
                <a:ea typeface="HGP創英角ｺﾞｼｯｸUB" panose="020B0900000000000000" pitchFamily="50" charset="-128"/>
              </a:rPr>
              <a:t>)</a:t>
            </a:r>
            <a:r>
              <a:rPr lang="ja-JP" altLang="en-US" sz="1600" dirty="0">
                <a:latin typeface="HGP創英角ｺﾞｼｯｸUB" panose="020B0900000000000000" pitchFamily="50" charset="-128"/>
                <a:ea typeface="HGP創英角ｺﾞｼｯｸUB" panose="020B0900000000000000" pitchFamily="50" charset="-128"/>
              </a:rPr>
              <a:t>にて受け付けます。</a:t>
            </a:r>
            <a:endParaRPr lang="en-US" altLang="ja-JP" sz="1600" dirty="0">
              <a:latin typeface="HGP創英角ｺﾞｼｯｸUB" panose="020B0900000000000000" pitchFamily="50" charset="-128"/>
              <a:ea typeface="HGP創英角ｺﾞｼｯｸUB" panose="020B0900000000000000" pitchFamily="50" charset="-128"/>
            </a:endParaRPr>
          </a:p>
          <a:p>
            <a:r>
              <a:rPr lang="ja-JP" altLang="en-US" sz="1600" dirty="0">
                <a:latin typeface="HGP創英角ｺﾞｼｯｸUB" panose="020B0900000000000000" pitchFamily="50" charset="-128"/>
                <a:ea typeface="HGP創英角ｺﾞｼｯｸUB" panose="020B0900000000000000" pitchFamily="50" charset="-128"/>
              </a:rPr>
              <a:t>複数でお申し込みをされる方はお名前の欄にすべての方のお名前をご記入ください。</a:t>
            </a:r>
            <a:endParaRPr lang="en-US" altLang="ja-JP" sz="1600" dirty="0">
              <a:latin typeface="HGP創英角ｺﾞｼｯｸUB" panose="020B0900000000000000" pitchFamily="50" charset="-128"/>
              <a:ea typeface="HGP創英角ｺﾞｼｯｸUB" panose="020B0900000000000000" pitchFamily="50" charset="-128"/>
            </a:endParaRPr>
          </a:p>
          <a:p>
            <a:endParaRPr lang="ja-JP" altLang="en-US" sz="1600" dirty="0">
              <a:latin typeface="HGP創英角ｺﾞｼｯｸUB" panose="020B0900000000000000" pitchFamily="50" charset="-128"/>
              <a:ea typeface="HGP創英角ｺﾞｼｯｸUB" panose="020B0900000000000000" pitchFamily="50" charset="-128"/>
            </a:endParaRPr>
          </a:p>
          <a:p>
            <a:endParaRPr lang="en-US" altLang="ja-JP" sz="1600" dirty="0">
              <a:latin typeface="HGP創英角ｺﾞｼｯｸUB" panose="020B0900000000000000" pitchFamily="50" charset="-128"/>
              <a:ea typeface="HGP創英角ｺﾞｼｯｸUB" panose="020B0900000000000000" pitchFamily="50" charset="-128"/>
            </a:endParaRPr>
          </a:p>
          <a:p>
            <a:endParaRPr lang="ja-JP" altLang="en-US" sz="1600" dirty="0">
              <a:latin typeface="HGP創英角ｺﾞｼｯｸUB" panose="020B0900000000000000" pitchFamily="50" charset="-128"/>
              <a:ea typeface="HGP創英角ｺﾞｼｯｸUB" panose="020B0900000000000000" pitchFamily="50" charset="-128"/>
            </a:endParaRPr>
          </a:p>
        </p:txBody>
      </p:sp>
      <p:sp>
        <p:nvSpPr>
          <p:cNvPr id="5" name="object 5"/>
          <p:cNvSpPr txBox="1"/>
          <p:nvPr/>
        </p:nvSpPr>
        <p:spPr>
          <a:xfrm>
            <a:off x="266700" y="257424"/>
            <a:ext cx="4163060" cy="574040"/>
          </a:xfrm>
          <a:prstGeom prst="rect">
            <a:avLst/>
          </a:prstGeom>
        </p:spPr>
        <p:txBody>
          <a:bodyPr vert="horz" wrap="square" lIns="0" tIns="12700" rIns="0" bIns="0" rtlCol="0">
            <a:spAutoFit/>
          </a:bodyPr>
          <a:lstStyle/>
          <a:p>
            <a:pPr marL="12700" marR="5080">
              <a:lnSpc>
                <a:spcPct val="100000"/>
              </a:lnSpc>
              <a:spcBef>
                <a:spcPts val="100"/>
              </a:spcBef>
              <a:tabLst>
                <a:tab pos="1765300" algn="l"/>
              </a:tabLst>
            </a:pPr>
            <a:r>
              <a:rPr sz="1800" dirty="0">
                <a:latin typeface="HGP創英角ｺﾞｼｯｸUB"/>
                <a:cs typeface="HGP創英角ｺﾞｼｯｸUB"/>
              </a:rPr>
              <a:t>公益社団法人かながわ福祉サービス振興</a:t>
            </a:r>
            <a:r>
              <a:rPr sz="1800" spc="-50" dirty="0">
                <a:latin typeface="HGP創英角ｺﾞｼｯｸUB"/>
                <a:cs typeface="HGP創英角ｺﾞｼｯｸUB"/>
              </a:rPr>
              <a:t>会</a:t>
            </a:r>
            <a:r>
              <a:rPr sz="1800" dirty="0">
                <a:latin typeface="HGP創英角ｺﾞｼｯｸUB"/>
                <a:cs typeface="HGP創英角ｺﾞｼｯｸUB"/>
              </a:rPr>
              <a:t>共生社会推進</a:t>
            </a:r>
            <a:r>
              <a:rPr sz="1800" spc="-50" dirty="0">
                <a:latin typeface="HGP創英角ｺﾞｼｯｸUB"/>
                <a:cs typeface="HGP創英角ｺﾞｼｯｸUB"/>
              </a:rPr>
              <a:t>部</a:t>
            </a:r>
            <a:r>
              <a:rPr sz="1800" dirty="0">
                <a:latin typeface="HGP創英角ｺﾞｼｯｸUB"/>
                <a:cs typeface="HGP創英角ｺﾞｼｯｸUB"/>
              </a:rPr>
              <a:t>	</a:t>
            </a:r>
            <a:r>
              <a:rPr sz="1800" spc="-50" dirty="0">
                <a:latin typeface="HGP創英角ｺﾞｼｯｸUB"/>
                <a:cs typeface="HGP創英角ｺﾞｼｯｸUB"/>
              </a:rPr>
              <a:t>行</a:t>
            </a:r>
            <a:endParaRPr sz="1800" dirty="0">
              <a:latin typeface="HGP創英角ｺﾞｼｯｸUB"/>
              <a:cs typeface="HGP創英角ｺﾞｼｯｸUB"/>
            </a:endParaRPr>
          </a:p>
        </p:txBody>
      </p:sp>
      <p:graphicFrame>
        <p:nvGraphicFramePr>
          <p:cNvPr id="6" name="object 6"/>
          <p:cNvGraphicFramePr>
            <a:graphicFrameLocks noGrp="1"/>
          </p:cNvGraphicFramePr>
          <p:nvPr>
            <p:extLst>
              <p:ext uri="{D42A27DB-BD31-4B8C-83A1-F6EECF244321}">
                <p14:modId xmlns:p14="http://schemas.microsoft.com/office/powerpoint/2010/main" val="726966871"/>
              </p:ext>
            </p:extLst>
          </p:nvPr>
        </p:nvGraphicFramePr>
        <p:xfrm>
          <a:off x="276226" y="2696210"/>
          <a:ext cx="6284772" cy="4959350"/>
        </p:xfrm>
        <a:graphic>
          <a:graphicData uri="http://schemas.openxmlformats.org/drawingml/2006/table">
            <a:tbl>
              <a:tblPr firstRow="1" bandRow="1">
                <a:tableStyleId>{2D5ABB26-0587-4C30-8999-92F81FD0307C}</a:tableStyleId>
              </a:tblPr>
              <a:tblGrid>
                <a:gridCol w="1019174">
                  <a:extLst>
                    <a:ext uri="{9D8B030D-6E8A-4147-A177-3AD203B41FA5}">
                      <a16:colId xmlns:a16="http://schemas.microsoft.com/office/drawing/2014/main" val="20000"/>
                    </a:ext>
                  </a:extLst>
                </a:gridCol>
                <a:gridCol w="5265598">
                  <a:extLst>
                    <a:ext uri="{9D8B030D-6E8A-4147-A177-3AD203B41FA5}">
                      <a16:colId xmlns:a16="http://schemas.microsoft.com/office/drawing/2014/main" val="20001"/>
                    </a:ext>
                  </a:extLst>
                </a:gridCol>
              </a:tblGrid>
              <a:tr h="683260">
                <a:tc>
                  <a:txBody>
                    <a:bodyPr/>
                    <a:lstStyle/>
                    <a:p>
                      <a:pPr marL="158750">
                        <a:lnSpc>
                          <a:spcPct val="100000"/>
                        </a:lnSpc>
                        <a:spcBef>
                          <a:spcPts val="470"/>
                        </a:spcBef>
                      </a:pPr>
                      <a:r>
                        <a:rPr sz="1600" spc="-35" dirty="0">
                          <a:latin typeface="HGP創英角ｺﾞｼｯｸUB"/>
                          <a:cs typeface="HGP創英角ｺﾞｼｯｸUB"/>
                        </a:rPr>
                        <a:t>ふりがな</a:t>
                      </a:r>
                      <a:endParaRPr sz="1600" dirty="0">
                        <a:latin typeface="HGP創英角ｺﾞｼｯｸUB"/>
                        <a:cs typeface="HGP創英角ｺﾞｼｯｸUB"/>
                      </a:endParaRPr>
                    </a:p>
                    <a:p>
                      <a:pPr marL="217804">
                        <a:lnSpc>
                          <a:spcPct val="100000"/>
                        </a:lnSpc>
                        <a:spcBef>
                          <a:spcPts val="745"/>
                        </a:spcBef>
                      </a:pPr>
                      <a:r>
                        <a:rPr sz="1600" spc="-35" dirty="0">
                          <a:latin typeface="HGP創英角ｺﾞｼｯｸUB"/>
                          <a:cs typeface="HGP創英角ｺﾞｼｯｸUB"/>
                        </a:rPr>
                        <a:t>お名前</a:t>
                      </a:r>
                      <a:endParaRPr sz="1600" dirty="0">
                        <a:latin typeface="HGP創英角ｺﾞｼｯｸUB"/>
                        <a:cs typeface="HGP創英角ｺﾞｼｯｸUB"/>
                      </a:endParaRPr>
                    </a:p>
                  </a:txBody>
                  <a:tcPr marL="0" marR="0" marT="59690" marB="0">
                    <a:lnL w="28575">
                      <a:solidFill>
                        <a:srgbClr val="000000"/>
                      </a:solidFill>
                      <a:prstDash val="solid"/>
                    </a:lnL>
                    <a:lnR w="28575">
                      <a:solidFill>
                        <a:srgbClr val="000000"/>
                      </a:solidFill>
                      <a:prstDash val="solid"/>
                    </a:lnR>
                    <a:lnT w="38100">
                      <a:solidFill>
                        <a:srgbClr val="000000"/>
                      </a:solidFill>
                      <a:prstDash val="solid"/>
                    </a:lnT>
                    <a:lnB w="38100">
                      <a:solidFill>
                        <a:srgbClr val="000000"/>
                      </a:solidFill>
                      <a:prstDash val="solid"/>
                    </a:lnB>
                  </a:tcPr>
                </a:tc>
                <a:tc>
                  <a:txBody>
                    <a:bodyPr/>
                    <a:lstStyle/>
                    <a:p>
                      <a:pPr>
                        <a:lnSpc>
                          <a:spcPct val="100000"/>
                        </a:lnSpc>
                      </a:pPr>
                      <a:endParaRPr lang="en-US" sz="1500" dirty="0">
                        <a:latin typeface="Times New Roman"/>
                        <a:cs typeface="Times New Roman"/>
                      </a:endParaRPr>
                    </a:p>
                    <a:p>
                      <a:pPr>
                        <a:lnSpc>
                          <a:spcPct val="100000"/>
                        </a:lnSpc>
                      </a:pPr>
                      <a:r>
                        <a:rPr lang="ja-JP" altLang="en-US" sz="1500" dirty="0">
                          <a:latin typeface="Times New Roman"/>
                          <a:cs typeface="Times New Roman"/>
                        </a:rPr>
                        <a:t>　</a:t>
                      </a:r>
                      <a:endParaRPr lang="en-US" sz="1500" dirty="0">
                        <a:latin typeface="Times New Roman"/>
                        <a:cs typeface="Times New Roman"/>
                      </a:endParaRPr>
                    </a:p>
                    <a:p>
                      <a:pPr>
                        <a:lnSpc>
                          <a:spcPct val="100000"/>
                        </a:lnSpc>
                      </a:pPr>
                      <a:endParaRPr sz="1500" dirty="0">
                        <a:latin typeface="Times New Roman"/>
                        <a:cs typeface="Times New Roman"/>
                      </a:endParaRPr>
                    </a:p>
                  </a:txBody>
                  <a:tcPr marL="0" marR="0" marT="0" marB="0">
                    <a:lnL w="28575">
                      <a:solidFill>
                        <a:srgbClr val="000000"/>
                      </a:solidFill>
                      <a:prstDash val="solid"/>
                    </a:lnL>
                    <a:lnR w="28575">
                      <a:solidFill>
                        <a:srgbClr val="000000"/>
                      </a:solidFill>
                      <a:prstDash val="solid"/>
                    </a:lnR>
                    <a:lnT w="38100">
                      <a:solidFill>
                        <a:srgbClr val="000000"/>
                      </a:solidFill>
                      <a:prstDash val="solid"/>
                    </a:lnT>
                    <a:lnB w="38100">
                      <a:solidFill>
                        <a:srgbClr val="000000"/>
                      </a:solidFill>
                      <a:prstDash val="solid"/>
                    </a:lnB>
                  </a:tcPr>
                </a:tc>
                <a:extLst>
                  <a:ext uri="{0D108BD9-81ED-4DB2-BD59-A6C34878D82A}">
                    <a16:rowId xmlns:a16="http://schemas.microsoft.com/office/drawing/2014/main" val="10000"/>
                  </a:ext>
                </a:extLst>
              </a:tr>
              <a:tr h="669290">
                <a:tc>
                  <a:txBody>
                    <a:bodyPr/>
                    <a:lstStyle/>
                    <a:p>
                      <a:pPr marL="142240">
                        <a:lnSpc>
                          <a:spcPct val="100000"/>
                        </a:lnSpc>
                        <a:spcBef>
                          <a:spcPts val="425"/>
                        </a:spcBef>
                      </a:pPr>
                      <a:r>
                        <a:rPr sz="1600" spc="-35" dirty="0">
                          <a:latin typeface="HGP創英角ｺﾞｼｯｸUB"/>
                          <a:cs typeface="HGP創英角ｺﾞｼｯｸUB"/>
                        </a:rPr>
                        <a:t>お住まい</a:t>
                      </a:r>
                      <a:endParaRPr sz="1600" dirty="0">
                        <a:latin typeface="HGP創英角ｺﾞｼｯｸUB"/>
                        <a:cs typeface="HGP創英角ｺﾞｼｯｸUB"/>
                      </a:endParaRPr>
                    </a:p>
                    <a:p>
                      <a:pPr marL="207645">
                        <a:lnSpc>
                          <a:spcPct val="100000"/>
                        </a:lnSpc>
                        <a:spcBef>
                          <a:spcPts val="740"/>
                        </a:spcBef>
                      </a:pPr>
                      <a:r>
                        <a:rPr sz="1600" spc="-35" dirty="0">
                          <a:latin typeface="HGP創英角ｺﾞｼｯｸUB"/>
                          <a:cs typeface="HGP創英角ｺﾞｼｯｸUB"/>
                        </a:rPr>
                        <a:t>市町村</a:t>
                      </a:r>
                      <a:endParaRPr sz="1600" dirty="0">
                        <a:latin typeface="HGP創英角ｺﾞｼｯｸUB"/>
                        <a:cs typeface="HGP創英角ｺﾞｼｯｸUB"/>
                      </a:endParaRPr>
                    </a:p>
                  </a:txBody>
                  <a:tcPr marL="0" marR="0" marT="53975" marB="0">
                    <a:lnL w="28575">
                      <a:solidFill>
                        <a:srgbClr val="000000"/>
                      </a:solidFill>
                      <a:prstDash val="solid"/>
                    </a:lnL>
                    <a:lnR w="28575">
                      <a:solidFill>
                        <a:srgbClr val="000000"/>
                      </a:solidFill>
                      <a:prstDash val="solid"/>
                    </a:lnR>
                    <a:lnT w="38100">
                      <a:solidFill>
                        <a:srgbClr val="000000"/>
                      </a:solidFill>
                      <a:prstDash val="solid"/>
                    </a:lnT>
                    <a:lnB w="38100">
                      <a:solidFill>
                        <a:srgbClr val="000000"/>
                      </a:solidFill>
                      <a:prstDash val="solid"/>
                    </a:lnB>
                  </a:tcPr>
                </a:tc>
                <a:tc>
                  <a:txBody>
                    <a:bodyPr/>
                    <a:lstStyle/>
                    <a:p>
                      <a:pPr marL="99695">
                        <a:lnSpc>
                          <a:spcPct val="100000"/>
                        </a:lnSpc>
                        <a:spcBef>
                          <a:spcPts val="395"/>
                        </a:spcBef>
                      </a:pPr>
                      <a:r>
                        <a:rPr sz="1200" spc="-30" dirty="0">
                          <a:latin typeface="HGP創英角ｺﾞｼｯｸUB" panose="020B0900000000000000" pitchFamily="50" charset="-128"/>
                          <a:ea typeface="HGP創英角ｺﾞｼｯｸUB" panose="020B0900000000000000" pitchFamily="50" charset="-128"/>
                          <a:cs typeface="HGP創英角ｺﾞｼｯｸUB"/>
                        </a:rPr>
                        <a:t>※</a:t>
                      </a:r>
                      <a:r>
                        <a:rPr sz="1200" spc="-30" dirty="0" err="1">
                          <a:latin typeface="HGP創英角ｺﾞｼｯｸUB" panose="020B0900000000000000" pitchFamily="50" charset="-128"/>
                          <a:ea typeface="HGP創英角ｺﾞｼｯｸUB" panose="020B0900000000000000" pitchFamily="50" charset="-128"/>
                          <a:cs typeface="HGP創英角ｺﾞｼｯｸUB"/>
                        </a:rPr>
                        <a:t>横浜市、湯河原町、清川村など、居住市町村をご記入下さい</a:t>
                      </a:r>
                      <a:r>
                        <a:rPr sz="1200" spc="-30" dirty="0">
                          <a:latin typeface="HGP創英角ｺﾞｼｯｸUB" panose="020B0900000000000000" pitchFamily="50" charset="-128"/>
                          <a:ea typeface="HGP創英角ｺﾞｼｯｸUB" panose="020B0900000000000000" pitchFamily="50" charset="-128"/>
                          <a:cs typeface="HGP創英角ｺﾞｼｯｸUB"/>
                        </a:rPr>
                        <a:t>。</a:t>
                      </a:r>
                      <a:endParaRPr sz="1200" dirty="0">
                        <a:latin typeface="HGP創英角ｺﾞｼｯｸUB" panose="020B0900000000000000" pitchFamily="50" charset="-128"/>
                        <a:ea typeface="HGP創英角ｺﾞｼｯｸUB" panose="020B0900000000000000" pitchFamily="50" charset="-128"/>
                        <a:cs typeface="HGP創英角ｺﾞｼｯｸUB"/>
                      </a:endParaRPr>
                    </a:p>
                  </a:txBody>
                  <a:tcPr marL="0" marR="0" marT="50165" marB="0">
                    <a:lnL w="28575">
                      <a:solidFill>
                        <a:srgbClr val="000000"/>
                      </a:solidFill>
                      <a:prstDash val="solid"/>
                    </a:lnL>
                    <a:lnR w="28575">
                      <a:solidFill>
                        <a:srgbClr val="000000"/>
                      </a:solidFill>
                      <a:prstDash val="solid"/>
                    </a:lnR>
                    <a:lnT w="38100">
                      <a:solidFill>
                        <a:srgbClr val="000000"/>
                      </a:solidFill>
                      <a:prstDash val="solid"/>
                    </a:lnT>
                    <a:lnB w="38100">
                      <a:solidFill>
                        <a:srgbClr val="000000"/>
                      </a:solidFill>
                      <a:prstDash val="solid"/>
                    </a:lnB>
                  </a:tcPr>
                </a:tc>
                <a:extLst>
                  <a:ext uri="{0D108BD9-81ED-4DB2-BD59-A6C34878D82A}">
                    <a16:rowId xmlns:a16="http://schemas.microsoft.com/office/drawing/2014/main" val="10001"/>
                  </a:ext>
                </a:extLst>
              </a:tr>
              <a:tr h="678815">
                <a:tc>
                  <a:txBody>
                    <a:bodyPr/>
                    <a:lstStyle/>
                    <a:p>
                      <a:pPr marL="635" algn="ctr">
                        <a:lnSpc>
                          <a:spcPct val="100000"/>
                        </a:lnSpc>
                        <a:spcBef>
                          <a:spcPts val="1790"/>
                        </a:spcBef>
                      </a:pPr>
                      <a:r>
                        <a:rPr sz="1600" spc="-35" dirty="0">
                          <a:latin typeface="HGP創英角ｺﾞｼｯｸUB"/>
                          <a:cs typeface="HGP創英角ｺﾞｼｯｸUB"/>
                        </a:rPr>
                        <a:t>電話番号</a:t>
                      </a:r>
                      <a:endParaRPr sz="1600" dirty="0">
                        <a:latin typeface="HGP創英角ｺﾞｼｯｸUB"/>
                        <a:cs typeface="HGP創英角ｺﾞｼｯｸUB"/>
                      </a:endParaRPr>
                    </a:p>
                  </a:txBody>
                  <a:tcPr marL="0" marR="0" marT="227330" marB="0">
                    <a:lnL w="28575">
                      <a:solidFill>
                        <a:srgbClr val="000000"/>
                      </a:solidFill>
                      <a:prstDash val="solid"/>
                    </a:lnL>
                    <a:lnR w="28575">
                      <a:solidFill>
                        <a:srgbClr val="000000"/>
                      </a:solidFill>
                      <a:prstDash val="solid"/>
                    </a:lnR>
                    <a:lnT w="38100">
                      <a:solidFill>
                        <a:srgbClr val="000000"/>
                      </a:solidFill>
                      <a:prstDash val="solid"/>
                    </a:lnT>
                    <a:lnB w="38100">
                      <a:solidFill>
                        <a:srgbClr val="000000"/>
                      </a:solidFill>
                      <a:prstDash val="solid"/>
                    </a:lnB>
                  </a:tcPr>
                </a:tc>
                <a:tc>
                  <a:txBody>
                    <a:bodyPr/>
                    <a:lstStyle/>
                    <a:p>
                      <a:pPr marL="100965">
                        <a:lnSpc>
                          <a:spcPct val="100000"/>
                        </a:lnSpc>
                        <a:spcBef>
                          <a:spcPts val="345"/>
                        </a:spcBef>
                      </a:pPr>
                      <a:r>
                        <a:rPr sz="1200" spc="-15" dirty="0">
                          <a:latin typeface="HGP創英角ｺﾞｼｯｸUB"/>
                          <a:cs typeface="HGP創英角ｺﾞｼｯｸUB"/>
                        </a:rPr>
                        <a:t>※連絡が取れる番号をご記入下さい。</a:t>
                      </a:r>
                      <a:endParaRPr sz="1200" dirty="0">
                        <a:latin typeface="HGP創英角ｺﾞｼｯｸUB"/>
                        <a:cs typeface="HGP創英角ｺﾞｼｯｸUB"/>
                      </a:endParaRPr>
                    </a:p>
                  </a:txBody>
                  <a:tcPr marL="0" marR="0" marT="43815" marB="0">
                    <a:lnL w="28575">
                      <a:solidFill>
                        <a:srgbClr val="000000"/>
                      </a:solidFill>
                      <a:prstDash val="solid"/>
                    </a:lnL>
                    <a:lnR w="28575">
                      <a:solidFill>
                        <a:srgbClr val="000000"/>
                      </a:solidFill>
                      <a:prstDash val="solid"/>
                    </a:lnR>
                    <a:lnT w="38100">
                      <a:solidFill>
                        <a:srgbClr val="000000"/>
                      </a:solidFill>
                      <a:prstDash val="solid"/>
                    </a:lnT>
                    <a:lnB w="38100">
                      <a:solidFill>
                        <a:srgbClr val="000000"/>
                      </a:solidFill>
                      <a:prstDash val="solid"/>
                    </a:lnB>
                  </a:tcPr>
                </a:tc>
                <a:extLst>
                  <a:ext uri="{0D108BD9-81ED-4DB2-BD59-A6C34878D82A}">
                    <a16:rowId xmlns:a16="http://schemas.microsoft.com/office/drawing/2014/main" val="10002"/>
                  </a:ext>
                </a:extLst>
              </a:tr>
              <a:tr h="681355">
                <a:tc>
                  <a:txBody>
                    <a:bodyPr/>
                    <a:lstStyle/>
                    <a:p>
                      <a:pPr marR="635" algn="ctr">
                        <a:lnSpc>
                          <a:spcPct val="100000"/>
                        </a:lnSpc>
                        <a:spcBef>
                          <a:spcPts val="1760"/>
                        </a:spcBef>
                      </a:pPr>
                      <a:r>
                        <a:rPr sz="1600" spc="-20" dirty="0">
                          <a:latin typeface="HGP創英角ｺﾞｼｯｸUB"/>
                          <a:cs typeface="HGP創英角ｺﾞｼｯｸUB"/>
                        </a:rPr>
                        <a:t>Ｅ-ｍａｉｌ</a:t>
                      </a:r>
                      <a:endParaRPr sz="1600" dirty="0">
                        <a:latin typeface="HGP創英角ｺﾞｼｯｸUB"/>
                        <a:cs typeface="HGP創英角ｺﾞｼｯｸUB"/>
                      </a:endParaRPr>
                    </a:p>
                  </a:txBody>
                  <a:tcPr marL="0" marR="0" marT="223520" marB="0">
                    <a:lnL w="28575">
                      <a:solidFill>
                        <a:srgbClr val="000000"/>
                      </a:solidFill>
                      <a:prstDash val="solid"/>
                    </a:lnL>
                    <a:lnR w="28575">
                      <a:solidFill>
                        <a:srgbClr val="000000"/>
                      </a:solidFill>
                      <a:prstDash val="solid"/>
                    </a:lnR>
                    <a:lnT w="38100">
                      <a:solidFill>
                        <a:srgbClr val="000000"/>
                      </a:solidFill>
                      <a:prstDash val="solid"/>
                    </a:lnT>
                    <a:lnB w="38100">
                      <a:solidFill>
                        <a:srgbClr val="000000"/>
                      </a:solidFill>
                      <a:prstDash val="solid"/>
                    </a:lnB>
                  </a:tcPr>
                </a:tc>
                <a:tc>
                  <a:txBody>
                    <a:bodyPr/>
                    <a:lstStyle/>
                    <a:p>
                      <a:pPr marL="92710">
                        <a:lnSpc>
                          <a:spcPts val="1420"/>
                        </a:lnSpc>
                        <a:spcBef>
                          <a:spcPts val="360"/>
                        </a:spcBef>
                      </a:pPr>
                      <a:r>
                        <a:rPr sz="1200" spc="-30" dirty="0">
                          <a:latin typeface="HGP創英角ｺﾞｼｯｸUB"/>
                          <a:cs typeface="HGP創英角ｺﾞｼｯｸUB"/>
                        </a:rPr>
                        <a:t>※正確にメールアドレスをご記入下さい。</a:t>
                      </a:r>
                      <a:endParaRPr sz="1200" dirty="0">
                        <a:latin typeface="HGP創英角ｺﾞｼｯｸUB"/>
                        <a:cs typeface="HGP創英角ｺﾞｼｯｸUB"/>
                      </a:endParaRPr>
                    </a:p>
                    <a:p>
                      <a:pPr marL="55244" algn="ctr">
                        <a:lnSpc>
                          <a:spcPts val="1900"/>
                        </a:lnSpc>
                      </a:pPr>
                      <a:r>
                        <a:rPr sz="1600" spc="-50" dirty="0">
                          <a:latin typeface="HGP創英角ｺﾞｼｯｸUB"/>
                          <a:cs typeface="HGP創英角ｺﾞｼｯｸUB"/>
                        </a:rPr>
                        <a:t>＠</a:t>
                      </a:r>
                      <a:endParaRPr sz="1600" dirty="0">
                        <a:latin typeface="HGP創英角ｺﾞｼｯｸUB"/>
                        <a:cs typeface="HGP創英角ｺﾞｼｯｸUB"/>
                      </a:endParaRPr>
                    </a:p>
                  </a:txBody>
                  <a:tcPr marL="0" marR="0" marB="0">
                    <a:lnL w="28575">
                      <a:solidFill>
                        <a:srgbClr val="000000"/>
                      </a:solidFill>
                      <a:prstDash val="solid"/>
                    </a:lnL>
                    <a:lnR w="28575">
                      <a:solidFill>
                        <a:srgbClr val="000000"/>
                      </a:solidFill>
                      <a:prstDash val="solid"/>
                    </a:lnR>
                    <a:lnT w="38100">
                      <a:solidFill>
                        <a:srgbClr val="000000"/>
                      </a:solidFill>
                      <a:prstDash val="solid"/>
                    </a:lnT>
                    <a:lnB w="38100">
                      <a:solidFill>
                        <a:srgbClr val="000000"/>
                      </a:solidFill>
                      <a:prstDash val="solid"/>
                    </a:lnB>
                  </a:tcPr>
                </a:tc>
                <a:extLst>
                  <a:ext uri="{0D108BD9-81ED-4DB2-BD59-A6C34878D82A}">
                    <a16:rowId xmlns:a16="http://schemas.microsoft.com/office/drawing/2014/main" val="10003"/>
                  </a:ext>
                </a:extLst>
              </a:tr>
              <a:tr h="1068070">
                <a:tc>
                  <a:txBody>
                    <a:bodyPr/>
                    <a:lstStyle/>
                    <a:p>
                      <a:pPr>
                        <a:lnSpc>
                          <a:spcPct val="100000"/>
                        </a:lnSpc>
                      </a:pPr>
                      <a:endParaRPr sz="1600" dirty="0">
                        <a:latin typeface="Times New Roman"/>
                        <a:cs typeface="Times New Roman"/>
                      </a:endParaRPr>
                    </a:p>
                    <a:p>
                      <a:pPr>
                        <a:lnSpc>
                          <a:spcPct val="100000"/>
                        </a:lnSpc>
                        <a:spcBef>
                          <a:spcPts val="20"/>
                        </a:spcBef>
                      </a:pPr>
                      <a:endParaRPr sz="1600" dirty="0">
                        <a:latin typeface="Times New Roman"/>
                        <a:cs typeface="Times New Roman"/>
                      </a:endParaRPr>
                    </a:p>
                    <a:p>
                      <a:pPr algn="ctr">
                        <a:lnSpc>
                          <a:spcPct val="100000"/>
                        </a:lnSpc>
                      </a:pPr>
                      <a:r>
                        <a:rPr sz="1600" spc="-35" dirty="0">
                          <a:latin typeface="HGP創英角ｺﾞｼｯｸUB"/>
                          <a:cs typeface="HGP創英角ｺﾞｼｯｸUB"/>
                        </a:rPr>
                        <a:t>ご所属</a:t>
                      </a:r>
                      <a:endParaRPr sz="1600" dirty="0">
                        <a:latin typeface="HGP創英角ｺﾞｼｯｸUB"/>
                        <a:cs typeface="HGP創英角ｺﾞｼｯｸUB"/>
                      </a:endParaRPr>
                    </a:p>
                  </a:txBody>
                  <a:tcPr marL="0" marR="0" marT="0" marB="0">
                    <a:lnL w="28575">
                      <a:solidFill>
                        <a:srgbClr val="000000"/>
                      </a:solidFill>
                      <a:prstDash val="solid"/>
                    </a:lnL>
                    <a:lnR w="28575">
                      <a:solidFill>
                        <a:srgbClr val="000000"/>
                      </a:solidFill>
                      <a:prstDash val="solid"/>
                    </a:lnR>
                    <a:lnT w="38100">
                      <a:solidFill>
                        <a:srgbClr val="000000"/>
                      </a:solidFill>
                      <a:prstDash val="solid"/>
                    </a:lnT>
                    <a:lnB w="38100">
                      <a:solidFill>
                        <a:srgbClr val="000000"/>
                      </a:solidFill>
                      <a:prstDash val="solid"/>
                    </a:lnB>
                  </a:tcPr>
                </a:tc>
                <a:tc>
                  <a:txBody>
                    <a:bodyPr/>
                    <a:lstStyle/>
                    <a:p>
                      <a:pPr marL="99695">
                        <a:lnSpc>
                          <a:spcPct val="100000"/>
                        </a:lnSpc>
                        <a:spcBef>
                          <a:spcPts val="409"/>
                        </a:spcBef>
                      </a:pPr>
                      <a:r>
                        <a:rPr sz="1600" spc="-35" dirty="0">
                          <a:latin typeface="HGP創英角ｺﾞｼｯｸUB"/>
                          <a:cs typeface="HGP創英角ｺﾞｼｯｸUB"/>
                        </a:rPr>
                        <a:t>※</a:t>
                      </a:r>
                      <a:r>
                        <a:rPr lang="ja-JP" altLang="en-US" sz="1600" spc="-35" dirty="0">
                          <a:latin typeface="HGP創英角ｺﾞｼｯｸUB"/>
                          <a:cs typeface="HGP創英角ｺﾞｼｯｸUB"/>
                        </a:rPr>
                        <a:t>会社・団体等所属されている方はご記入ください</a:t>
                      </a:r>
                      <a:endParaRPr sz="1400" dirty="0">
                        <a:latin typeface="HGP創英角ｺﾞｼｯｸUB"/>
                        <a:cs typeface="HGP創英角ｺﾞｼｯｸUB"/>
                      </a:endParaRPr>
                    </a:p>
                  </a:txBody>
                  <a:tcPr marL="0" marR="0" marT="52069" marB="0">
                    <a:lnL w="28575">
                      <a:solidFill>
                        <a:srgbClr val="000000"/>
                      </a:solidFill>
                      <a:prstDash val="solid"/>
                    </a:lnL>
                    <a:lnR w="28575">
                      <a:solidFill>
                        <a:srgbClr val="000000"/>
                      </a:solidFill>
                      <a:prstDash val="solid"/>
                    </a:lnR>
                    <a:lnT w="38100">
                      <a:solidFill>
                        <a:srgbClr val="000000"/>
                      </a:solidFill>
                      <a:prstDash val="solid"/>
                    </a:lnT>
                    <a:lnB w="38100">
                      <a:solidFill>
                        <a:srgbClr val="000000"/>
                      </a:solidFill>
                      <a:prstDash val="solid"/>
                    </a:lnB>
                  </a:tcPr>
                </a:tc>
                <a:extLst>
                  <a:ext uri="{0D108BD9-81ED-4DB2-BD59-A6C34878D82A}">
                    <a16:rowId xmlns:a16="http://schemas.microsoft.com/office/drawing/2014/main" val="10004"/>
                  </a:ext>
                </a:extLst>
              </a:tr>
              <a:tr h="1100455">
                <a:tc>
                  <a:txBody>
                    <a:bodyPr/>
                    <a:lstStyle/>
                    <a:p>
                      <a:pPr marL="3810" algn="ctr">
                        <a:lnSpc>
                          <a:spcPct val="100000"/>
                        </a:lnSpc>
                      </a:pPr>
                      <a:endParaRPr lang="en-US" sz="1600" spc="0" dirty="0">
                        <a:latin typeface="Times New Roman"/>
                        <a:cs typeface="Times New Roman"/>
                      </a:endParaRPr>
                    </a:p>
                    <a:p>
                      <a:pPr marL="3810" algn="ctr">
                        <a:lnSpc>
                          <a:spcPct val="100000"/>
                        </a:lnSpc>
                      </a:pPr>
                      <a:r>
                        <a:rPr lang="ja-JP" altLang="en-US" sz="1600" b="1" spc="-35" dirty="0">
                          <a:latin typeface="HGP創英角ｺﾞｼｯｸUB"/>
                          <a:cs typeface="HGP創英角ｺﾞｼｯｸUB"/>
                        </a:rPr>
                        <a:t>ご質問や</a:t>
                      </a:r>
                      <a:endParaRPr lang="en-US" altLang="ja-JP" sz="1600" b="1" spc="-35">
                        <a:latin typeface="HGP創英角ｺﾞｼｯｸUB"/>
                        <a:cs typeface="HGP創英角ｺﾞｼｯｸUB"/>
                      </a:endParaRPr>
                    </a:p>
                    <a:p>
                      <a:pPr marL="3810" algn="ctr">
                        <a:lnSpc>
                          <a:spcPct val="100000"/>
                        </a:lnSpc>
                      </a:pPr>
                      <a:r>
                        <a:rPr lang="ja-JP" altLang="en-US" sz="1600" b="1" spc="-35">
                          <a:latin typeface="HGP創英角ｺﾞｼｯｸUB"/>
                          <a:cs typeface="HGP創英角ｺﾞｼｯｸUB"/>
                        </a:rPr>
                        <a:t>現在</a:t>
                      </a:r>
                      <a:r>
                        <a:rPr lang="ja-JP" altLang="en-US" sz="1600" b="1" spc="-35" dirty="0">
                          <a:latin typeface="HGP創英角ｺﾞｼｯｸUB"/>
                          <a:cs typeface="HGP創英角ｺﾞｼｯｸUB"/>
                        </a:rPr>
                        <a:t>のお困りごと</a:t>
                      </a:r>
                      <a:endParaRPr sz="1600" b="1" dirty="0">
                        <a:latin typeface="HGP創英角ｺﾞｼｯｸUB"/>
                        <a:cs typeface="HGP創英角ｺﾞｼｯｸUB"/>
                      </a:endParaRPr>
                    </a:p>
                  </a:txBody>
                  <a:tcPr marL="0" marR="0" marT="0" marB="0">
                    <a:lnL w="28575">
                      <a:solidFill>
                        <a:srgbClr val="000000"/>
                      </a:solidFill>
                      <a:prstDash val="solid"/>
                    </a:lnL>
                    <a:lnR w="28575">
                      <a:solidFill>
                        <a:srgbClr val="000000"/>
                      </a:solidFill>
                      <a:prstDash val="solid"/>
                    </a:lnR>
                    <a:lnT w="38100">
                      <a:solidFill>
                        <a:srgbClr val="000000"/>
                      </a:solidFill>
                      <a:prstDash val="solid"/>
                    </a:lnT>
                    <a:lnB w="38100">
                      <a:solidFill>
                        <a:srgbClr val="000000"/>
                      </a:solidFill>
                      <a:prstDash val="solid"/>
                    </a:lnB>
                  </a:tcPr>
                </a:tc>
                <a:tc>
                  <a:txBody>
                    <a:bodyPr/>
                    <a:lstStyle/>
                    <a:p>
                      <a:pPr marL="99695">
                        <a:lnSpc>
                          <a:spcPct val="100000"/>
                        </a:lnSpc>
                        <a:spcBef>
                          <a:spcPts val="380"/>
                        </a:spcBef>
                      </a:pPr>
                      <a:r>
                        <a:rPr lang="ja-JP" altLang="en-US" sz="1600" dirty="0">
                          <a:latin typeface="HGP創英角ｺﾞｼｯｸUB"/>
                          <a:cs typeface="HGP創英角ｺﾞｼｯｸUB"/>
                        </a:rPr>
                        <a:t>＊当日の講座に関して、聞きたいことや困っていることなど</a:t>
                      </a:r>
                      <a:endParaRPr lang="en-US" altLang="ja-JP" sz="1600" dirty="0">
                        <a:latin typeface="HGP創英角ｺﾞｼｯｸUB"/>
                        <a:cs typeface="HGP創英角ｺﾞｼｯｸUB"/>
                      </a:endParaRPr>
                    </a:p>
                    <a:p>
                      <a:pPr marL="99695">
                        <a:lnSpc>
                          <a:spcPct val="100000"/>
                        </a:lnSpc>
                        <a:spcBef>
                          <a:spcPts val="380"/>
                        </a:spcBef>
                      </a:pPr>
                      <a:r>
                        <a:rPr lang="ja-JP" altLang="en-US" sz="1600" dirty="0">
                          <a:latin typeface="HGP創英角ｺﾞｼｯｸUB"/>
                          <a:cs typeface="HGP創英角ｺﾞｼｯｸUB"/>
                        </a:rPr>
                        <a:t>（</a:t>
                      </a:r>
                      <a:endParaRPr lang="en-US" altLang="ja-JP" sz="1600" dirty="0">
                        <a:latin typeface="HGP創英角ｺﾞｼｯｸUB"/>
                        <a:cs typeface="HGP創英角ｺﾞｼｯｸUB"/>
                      </a:endParaRPr>
                    </a:p>
                    <a:p>
                      <a:pPr marL="99695">
                        <a:lnSpc>
                          <a:spcPct val="100000"/>
                        </a:lnSpc>
                        <a:spcBef>
                          <a:spcPts val="380"/>
                        </a:spcBef>
                      </a:pPr>
                      <a:endParaRPr lang="en-US" sz="1600" dirty="0">
                        <a:latin typeface="HGP創英角ｺﾞｼｯｸUB"/>
                        <a:cs typeface="HGP創英角ｺﾞｼｯｸUB"/>
                      </a:endParaRPr>
                    </a:p>
                    <a:p>
                      <a:pPr marL="99695">
                        <a:lnSpc>
                          <a:spcPct val="100000"/>
                        </a:lnSpc>
                        <a:spcBef>
                          <a:spcPts val="380"/>
                        </a:spcBef>
                      </a:pPr>
                      <a:r>
                        <a:rPr lang="ja-JP" altLang="en-US" sz="1600" dirty="0">
                          <a:latin typeface="HGP創英角ｺﾞｼｯｸUB"/>
                          <a:cs typeface="HGP創英角ｺﾞｼｯｸUB"/>
                        </a:rPr>
                        <a:t>　　　　　　　　　　　　　　　　　　　　　　　　　　　　　　　　　　　　　）</a:t>
                      </a:r>
                      <a:endParaRPr sz="1600" dirty="0">
                        <a:latin typeface="HGP創英角ｺﾞｼｯｸUB"/>
                        <a:cs typeface="HGP創英角ｺﾞｼｯｸUB"/>
                      </a:endParaRPr>
                    </a:p>
                  </a:txBody>
                  <a:tcPr marL="0" marR="0" marT="48260" marB="0">
                    <a:lnL w="28575">
                      <a:solidFill>
                        <a:srgbClr val="000000"/>
                      </a:solidFill>
                      <a:prstDash val="solid"/>
                    </a:lnL>
                    <a:lnR w="28575">
                      <a:solidFill>
                        <a:srgbClr val="000000"/>
                      </a:solidFill>
                      <a:prstDash val="solid"/>
                    </a:lnR>
                    <a:lnT w="38100">
                      <a:solidFill>
                        <a:srgbClr val="000000"/>
                      </a:solidFill>
                      <a:prstDash val="solid"/>
                    </a:lnT>
                    <a:lnB w="38100">
                      <a:solidFill>
                        <a:srgbClr val="000000"/>
                      </a:solidFill>
                      <a:prstDash val="soli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6798054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476</TotalTime>
  <Words>151</Words>
  <Application>Microsoft Office PowerPoint</Application>
  <PresentationFormat>A4 210 x 297 mm</PresentationFormat>
  <Paragraphs>35</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HGP創英角ｺﾞｼｯｸUB</vt:lpstr>
      <vt:lpstr>Calibri</vt:lpstr>
      <vt:lpstr>Times New Roman</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加藤 豪</dc:creator>
  <cp:lastModifiedBy>成田 慎一</cp:lastModifiedBy>
  <cp:revision>62</cp:revision>
  <cp:lastPrinted>2024-09-17T06:41:29Z</cp:lastPrinted>
  <dcterms:created xsi:type="dcterms:W3CDTF">2024-08-13T04:28:14Z</dcterms:created>
  <dcterms:modified xsi:type="dcterms:W3CDTF">2025-12-16T03:58:48Z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2024-08-09T00:00:00Z</vt:filetime>
  </property>
  <property fmtid="{D5CDD505-2E9C-101B-9397-08002B2CF9AE}" pid="3" name="Creator">
    <vt:lpwstr>Microsoft® PowerPoint® for Microsoft 365</vt:lpwstr>
  </property>
  <property fmtid="{D5CDD505-2E9C-101B-9397-08002B2CF9AE}" pid="4" name="LastSaved">
    <vt:filetime>2024-08-13T00:00:00Z</vt:filetime>
  </property>
  <property fmtid="{D5CDD505-2E9C-101B-9397-08002B2CF9AE}" pid="5" name="Producer">
    <vt:lpwstr>Microsoft® PowerPoint® for Microsoft 365</vt:lpwstr>
  </property>
</Properties>
</file>